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7102475" cy="102330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63">
          <p15:clr>
            <a:srgbClr val="000000"/>
          </p15:clr>
        </p15:guide>
        <p15:guide id="2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383A48-1450-4142-A17F-67290D0358EA}">
  <a:tblStyle styleId="{15383A48-1450-4142-A17F-67290D0358E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8F1F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F1F5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616" y="60"/>
      </p:cViewPr>
      <p:guideLst>
        <p:guide orient="horz" pos="46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67475"/>
            <a:ext cx="4735200" cy="3837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25" y="4860675"/>
            <a:ext cx="5681975" cy="46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10056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10225" y="4860675"/>
            <a:ext cx="5681975" cy="4604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6763"/>
            <a:ext cx="2659063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10225" y="4860675"/>
            <a:ext cx="5681975" cy="4604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6763"/>
            <a:ext cx="2659063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1517474" y="3851276"/>
            <a:ext cx="8452203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1625776" y="2365376"/>
            <a:ext cx="8452203" cy="45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9D9-ABD1-0E4B-94F3-DB428B2C2383}" type="datetimeFigureOut">
              <a:rPr lang="de-DE" smtClean="0"/>
              <a:t>13.10.2021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A05-8DC7-0746-965F-2504E4791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34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486150" y="2311401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Beschriftung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Beschriftung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60249" y="2494052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298245" y="491362"/>
            <a:ext cx="6349343" cy="1802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de-DE" sz="4000" b="1" i="0" u="none" strike="noStrike" cap="small" dirty="0">
              <a:solidFill>
                <a:srgbClr val="FF92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de-DE" sz="4000" b="1" cap="small" dirty="0">
              <a:solidFill>
                <a:srgbClr val="FF9247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4400" b="1" i="0" u="none" strike="noStrike" cap="small" dirty="0">
                <a:solidFill>
                  <a:srgbClr val="FF9247"/>
                </a:solidFill>
                <a:latin typeface="Footlight MT Light" panose="0204060206030A020304" pitchFamily="18" charset="0"/>
                <a:sym typeface="Arial"/>
              </a:rPr>
              <a:t>Trauer-Yoga-Seminar</a:t>
            </a:r>
            <a:endParaRPr lang="de-DE" sz="4400" b="1" cap="small" dirty="0">
              <a:solidFill>
                <a:srgbClr val="FF9247"/>
              </a:solidFill>
              <a:latin typeface="Footlight MT Light" panose="0204060206030A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de-DE" sz="4400" b="1" i="0" u="none" strike="noStrike" cap="small" dirty="0">
              <a:solidFill>
                <a:srgbClr val="FF9247"/>
              </a:solidFill>
              <a:latin typeface="Footlight MT Light" panose="0204060206030A020304" pitchFamily="18" charset="0"/>
              <a:sym typeface="Arial"/>
            </a:endParaRPr>
          </a:p>
          <a:p>
            <a:pPr algn="ctr"/>
            <a:r>
              <a:rPr lang="de-DE" sz="2800" b="1" cap="small" dirty="0">
                <a:solidFill>
                  <a:srgbClr val="FF9247"/>
                </a:solidFill>
                <a:latin typeface="Footlight MT Light" panose="0204060206030A020304" pitchFamily="18" charset="0"/>
              </a:rPr>
              <a:t>Gelebte und bewegte Trauer - </a:t>
            </a:r>
          </a:p>
          <a:p>
            <a:pPr algn="ctr"/>
            <a:r>
              <a:rPr lang="de-DE" sz="2800" b="1" cap="small" dirty="0">
                <a:solidFill>
                  <a:srgbClr val="FF9247"/>
                </a:solidFill>
                <a:latin typeface="Footlight MT Light" panose="0204060206030A020304" pitchFamily="18" charset="0"/>
              </a:rPr>
              <a:t>Aus der Erstarrung in die Lebendigkeit</a:t>
            </a:r>
          </a:p>
          <a:p>
            <a:pPr algn="ctr"/>
            <a:endParaRPr lang="de-DE" sz="4000" b="1" u="sng" dirty="0">
              <a:latin typeface="Footlight MT Light" panose="0204060206030A020304" pitchFamily="18" charset="0"/>
            </a:endParaRPr>
          </a:p>
          <a:p>
            <a:pPr algn="ctr"/>
            <a:endParaRPr lang="de-DE" sz="4000" b="1" dirty="0">
              <a:latin typeface="Footlight MT Light" panose="0204060206030A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de-DE" sz="4000" b="1" i="0" u="none" strike="noStrike" cap="small" dirty="0">
              <a:solidFill>
                <a:srgbClr val="FF9247"/>
              </a:solidFill>
              <a:latin typeface="Footlight MT Light" panose="0204060206030A020304" pitchFamily="18" charset="0"/>
              <a:sym typeface="Arial"/>
            </a:endParaRPr>
          </a:p>
        </p:txBody>
      </p:sp>
      <p:pic>
        <p:nvPicPr>
          <p:cNvPr id="17" name="Grafik 16" descr="http://www.sterbebegleitung-bern.ch/images/hom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413583"/>
            <a:ext cx="5207000" cy="1224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C:\Users\YvonneZecha\ownCloud\ambika\asana\ambika_asana_gezeichnet\stehend\tadasana Ra tönen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21" y="7941717"/>
            <a:ext cx="1181216" cy="84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YvonneZecha\ownCloud\ambika\asana\ambika_asana_gezeichnet\stehend\tadasana Ra tönen 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362" y="7901443"/>
            <a:ext cx="1201742" cy="85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YvonneZecha\ownCloud\ambika\asana\ambika_asana_gezeichnet\kniend\Grabhasan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568" y="6878472"/>
            <a:ext cx="1070663" cy="120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hape 85">
            <a:extLst>
              <a:ext uri="{FF2B5EF4-FFF2-40B4-BE49-F238E27FC236}">
                <a16:creationId xmlns:a16="http://schemas.microsoft.com/office/drawing/2014/main" id="{987FF4C6-7F2E-429D-AFE4-4CEDCF968EE1}"/>
              </a:ext>
            </a:extLst>
          </p:cNvPr>
          <p:cNvSpPr txBox="1"/>
          <p:nvPr/>
        </p:nvSpPr>
        <p:spPr>
          <a:xfrm flipH="1">
            <a:off x="1032072" y="3454400"/>
            <a:ext cx="4793855" cy="190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de-DE" sz="2000" dirty="0">
              <a:latin typeface="Footlight MT Light" panose="0204060206030A020304" pitchFamily="18" charset="0"/>
            </a:endParaRPr>
          </a:p>
          <a:p>
            <a:pPr algn="ctr"/>
            <a:endParaRPr lang="de-DE" sz="2400" b="1" dirty="0">
              <a:latin typeface="Footlight MT Light" panose="0204060206030A020304" pitchFamily="18" charset="0"/>
            </a:endParaRPr>
          </a:p>
          <a:p>
            <a:endParaRPr lang="de-DE" dirty="0">
              <a:latin typeface="Footlight MT Light" panose="0204060206030A020304" pitchFamily="18" charset="0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latin typeface="Footlight MT Light" panose="0204060206030A020304" pitchFamily="18" charset="0"/>
            </a:endParaRPr>
          </a:p>
          <a:p>
            <a:pPr algn="ctr">
              <a:lnSpc>
                <a:spcPct val="50000"/>
              </a:lnSpc>
            </a:pPr>
            <a:r>
              <a:rPr lang="de-DE" sz="2400" b="1" dirty="0">
                <a:latin typeface="Footlight MT Light" panose="0204060206030A020304" pitchFamily="18" charset="0"/>
              </a:rPr>
              <a:t>Austausch und Stille</a:t>
            </a:r>
          </a:p>
          <a:p>
            <a:pPr algn="ctr">
              <a:lnSpc>
                <a:spcPct val="50000"/>
              </a:lnSpc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algn="ctr">
              <a:lnSpc>
                <a:spcPct val="50000"/>
              </a:lnSpc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algn="ctr">
              <a:lnSpc>
                <a:spcPct val="50000"/>
              </a:lnSpc>
            </a:pPr>
            <a:r>
              <a:rPr lang="de-DE" sz="2400" b="1" dirty="0">
                <a:latin typeface="Footlight MT Light" panose="0204060206030A020304" pitchFamily="18" charset="0"/>
              </a:rPr>
              <a:t>Trauergespräche &amp; Trauerrituale</a:t>
            </a:r>
          </a:p>
          <a:p>
            <a:pPr algn="ctr">
              <a:lnSpc>
                <a:spcPct val="50000"/>
              </a:lnSpc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algn="ctr">
              <a:lnSpc>
                <a:spcPct val="50000"/>
              </a:lnSpc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algn="ctr">
              <a:lnSpc>
                <a:spcPct val="50000"/>
              </a:lnSpc>
            </a:pPr>
            <a:r>
              <a:rPr lang="de-DE" sz="2400" b="1" dirty="0">
                <a:latin typeface="Footlight MT Light" panose="0204060206030A020304" pitchFamily="18" charset="0"/>
              </a:rPr>
              <a:t>Yoga- und Atemübungen</a:t>
            </a:r>
          </a:p>
          <a:p>
            <a:pPr lvl="0" algn="ctr">
              <a:lnSpc>
                <a:spcPct val="50000"/>
              </a:lnSpc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latin typeface="Footlight MT Light" panose="0204060206030A020304" pitchFamily="18" charset="0"/>
              </a:rPr>
              <a:t>Meditative Wanderungen</a:t>
            </a: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400" b="1" dirty="0">
              <a:latin typeface="Footlight MT Light" panose="0204060206030A020304" pitchFamily="18" charset="0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 algn="ctr">
              <a:buFontTx/>
              <a:buChar char="-"/>
            </a:pPr>
            <a:endParaRPr lang="de-DE" sz="1800" dirty="0">
              <a:latin typeface="Footlight MT Light" panose="0204060206030A020304" pitchFamily="18" charset="0"/>
            </a:endParaRPr>
          </a:p>
          <a:p>
            <a:pPr marL="285750" indent="-285750" algn="ctr">
              <a:buFontTx/>
              <a:buChar char="-"/>
            </a:pPr>
            <a:endParaRPr lang="de-DE" sz="1800" dirty="0">
              <a:latin typeface="Footlight MT Light" panose="0204060206030A020304" pitchFamily="18" charset="0"/>
            </a:endParaRPr>
          </a:p>
          <a:p>
            <a:pPr algn="ctr"/>
            <a:r>
              <a:rPr lang="de-DE" sz="1800" dirty="0">
                <a:latin typeface="Footlight MT Light" panose="0204060206030A020304" pitchFamily="18" charset="0"/>
                <a:ea typeface="Calibri"/>
              </a:rPr>
              <a:t> </a:t>
            </a:r>
            <a:r>
              <a:rPr lang="de-DE" sz="2800" dirty="0">
                <a:latin typeface="Footlight MT Light" panose="0204060206030A020304" pitchFamily="18" charset="0"/>
                <a:ea typeface="Calibri"/>
              </a:rPr>
              <a:t>    </a:t>
            </a:r>
            <a:endParaRPr lang="de-DE" sz="1800" dirty="0">
              <a:latin typeface="Footlight MT Light" panose="0204060206030A020304" pitchFamily="18" charset="0"/>
            </a:endParaRPr>
          </a:p>
          <a:p>
            <a:endParaRPr lang="de-DE" sz="1800" dirty="0"/>
          </a:p>
          <a:p>
            <a:pPr marL="285750" indent="-285750" algn="ctr">
              <a:buFontTx/>
              <a:buChar char="-"/>
            </a:pPr>
            <a:endParaRPr lang="de-DE" sz="1800" dirty="0">
              <a:latin typeface="Footlight MT Light" panose="0204060206030A020304" pitchFamily="18" charset="0"/>
            </a:endParaRPr>
          </a:p>
          <a:p>
            <a:pPr marL="285750" indent="-285750" algn="ctr">
              <a:buFontTx/>
              <a:buChar char="-"/>
            </a:pPr>
            <a:endParaRPr lang="de-DE" sz="1800" dirty="0">
              <a:latin typeface="Footlight MT Light" panose="0204060206030A020304" pitchFamily="18" charset="0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8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Shape 103"/>
          <p:cNvGraphicFramePr/>
          <p:nvPr>
            <p:extLst>
              <p:ext uri="{D42A27DB-BD31-4B8C-83A1-F6EECF244321}">
                <p14:modId xmlns:p14="http://schemas.microsoft.com/office/powerpoint/2010/main" val="1928736977"/>
              </p:ext>
            </p:extLst>
          </p:nvPr>
        </p:nvGraphicFramePr>
        <p:xfrm>
          <a:off x="139700" y="189654"/>
          <a:ext cx="6649212" cy="50512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075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de-DE" sz="2000" b="1" u="none" strike="noStrike" cap="none" dirty="0">
                          <a:solidFill>
                            <a:schemeClr val="dk1"/>
                          </a:solidFill>
                          <a:latin typeface="+mj-lt"/>
                        </a:rPr>
                        <a:t>Ablauf</a:t>
                      </a:r>
                      <a:endParaRPr sz="2000" b="1" u="none" strike="noStrike" cap="none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de-DE" sz="2000" b="1" u="none" strike="noStrike" cap="none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Organisatorisches </a:t>
                      </a:r>
                      <a:endParaRPr sz="2000" b="1" u="none" strike="noStrike" cap="none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dirty="0">
                          <a:latin typeface="+mj-lt"/>
                        </a:rPr>
                        <a:t>Donnerstag</a:t>
                      </a:r>
                      <a:endParaRPr sz="12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0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dirty="0">
                        <a:latin typeface="+mj-lt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Anreise ab 14h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15 - 17h Trauergespräche/-rituale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17.30 – 19.30h Yoga &amp; Meditation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Reisedatum: 10. – 13. Februar 2022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Preis:  230 Euro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76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dirty="0">
                          <a:latin typeface="+mj-lt"/>
                        </a:rPr>
                        <a:t>Freitag</a:t>
                      </a:r>
                      <a:endParaRPr sz="12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0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dirty="0">
                        <a:latin typeface="+mj-lt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8.30 – 10.30h Yoga &amp; Meditation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11 - 13h  </a:t>
                      </a: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Trauergespräche/-rituale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15-18h Meditatives </a:t>
                      </a: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Trauerwandern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dirty="0">
                          <a:latin typeface="+mj-lt"/>
                        </a:rPr>
                        <a:t>Im Angebot enthalten sind:</a:t>
                      </a:r>
                      <a:endParaRPr dirty="0">
                        <a:latin typeface="+mj-lt"/>
                      </a:endParaRPr>
                    </a:p>
                    <a:p>
                      <a:pPr marL="171450" marR="0" lvl="0" indent="-17145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Trauergesprächskreise, Trauerrituale, Yogastunden, Meditationen, </a:t>
                      </a: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Wanderungen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Obst, Müsliriegel, Kaffee, Tee, Wasser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Auf Wunsch können Einzelgespräche hinzu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     gebucht werden (Voranmeldung)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lang="de-DE"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100" baseline="0" dirty="0"/>
                        <a:t>Es sind keinerlei Vorkenntnisse erforderlich in Yoga- und Entspannungsmethoden.</a:t>
                      </a:r>
                      <a:r>
                        <a:rPr lang="de-DE" sz="1400" b="1" dirty="0"/>
                        <a:t> </a:t>
                      </a:r>
                      <a:endParaRPr lang="de-DE"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8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8.30 – 10.30h Yoga &amp; Flow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11 – 13h </a:t>
                      </a:r>
                      <a:r>
                        <a:rPr lang="de-DE" sz="1100" b="0" i="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Arial"/>
                        </a:rPr>
                        <a:t>Trauergespräche/-rituale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15.00h Trauergespräche/-rituale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Gemeinsame Abendwanderung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sz="12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0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dirty="0">
                        <a:latin typeface="+mj-lt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7.30h </a:t>
                      </a:r>
                      <a:r>
                        <a:rPr lang="de-DE" sz="1100" b="0" i="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Arial"/>
                        </a:rPr>
                        <a:t>Yoga &amp; Meditation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10h Gruppen-Abschlussgespräch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1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13h  Abreise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89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de-DE" sz="1200" b="0" i="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</a:rPr>
                        <a:t>Bitte </a:t>
                      </a:r>
                      <a:r>
                        <a:rPr lang="de-DE" sz="1200" b="0" i="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Arial"/>
                        </a:rPr>
                        <a:t>mitbringen: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de-DE" sz="1200" b="0" i="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Arial"/>
                        </a:rPr>
                        <a:t>Yogamatte, Sitzkissen, lockere Kleidung, Wanderschuhe, Schreibutensilien… weitere</a:t>
                      </a:r>
                      <a:r>
                        <a:rPr lang="de-DE" sz="1200" b="0" i="0" u="none" strike="noStrike" kern="1200" cap="none" baseline="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Arial"/>
                        </a:rPr>
                        <a:t> Infos folgen nach der schriftlichen Anmeldung</a:t>
                      </a:r>
                      <a:endParaRPr lang="de-DE" sz="1200" b="0" i="0" u="none" strike="noStrike" kern="1200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4" name="Shape 104"/>
          <p:cNvSpPr txBox="1"/>
          <p:nvPr/>
        </p:nvSpPr>
        <p:spPr>
          <a:xfrm>
            <a:off x="139700" y="7169795"/>
            <a:ext cx="6660400" cy="3040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Infos und Anmeldung:</a:t>
            </a:r>
            <a:endParaRPr lang="de-DE" sz="14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de-DE" sz="14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Yvonne Zecha-Bartz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Lebens- und Sterbeamme</a:t>
            </a:r>
            <a:r>
              <a:rPr lang="de-DE" dirty="0">
                <a:solidFill>
                  <a:schemeClr val="dk1"/>
                </a:solidFill>
                <a:latin typeface="+mj-lt"/>
                <a:cs typeface="Calibri"/>
                <a:sym typeface="Calibri"/>
              </a:rPr>
              <a:t>/</a:t>
            </a:r>
            <a:r>
              <a:rPr lang="de-DE" sz="14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Yogalehrerin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0157/75315119        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www.traueryogareisen.de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</a:p>
          <a:p>
            <a:pPr algn="ctr"/>
            <a:r>
              <a:rPr lang="de-DE" dirty="0"/>
              <a:t>Christina Schulte-</a:t>
            </a:r>
            <a:r>
              <a:rPr lang="de-DE" dirty="0" err="1"/>
              <a:t>Huermann</a:t>
            </a:r>
            <a:br>
              <a:rPr lang="de-DE" dirty="0"/>
            </a:br>
            <a:r>
              <a:rPr lang="de-DE" dirty="0"/>
              <a:t>Lebens- und Sterbeamme/Trauerbegleiterin</a:t>
            </a:r>
            <a:br>
              <a:rPr lang="de-DE" dirty="0"/>
            </a:br>
            <a:r>
              <a:rPr lang="de-DE" dirty="0"/>
              <a:t>  02931/8714 970</a:t>
            </a:r>
          </a:p>
          <a:p>
            <a:pPr algn="ctr"/>
            <a:r>
              <a:rPr lang="de-DE" sz="1200" dirty="0">
                <a:solidFill>
                  <a:schemeClr val="dk1"/>
                </a:solidFill>
                <a:latin typeface="+mj-lt"/>
                <a:cs typeface="Calibri"/>
              </a:rPr>
              <a:t>www.sterbeamme-arnsberg.de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9700" y="5710053"/>
            <a:ext cx="66492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u="sng" kern="1200" dirty="0">
                <a:solidFill>
                  <a:schemeClr val="dk1"/>
                </a:solidFill>
                <a:latin typeface="+mn-lt"/>
                <a:cs typeface="Calibri"/>
              </a:rPr>
              <a:t>Veranstaltungsort:</a:t>
            </a:r>
          </a:p>
          <a:p>
            <a:r>
              <a:rPr lang="de-DE" sz="1200" kern="1200" dirty="0">
                <a:solidFill>
                  <a:schemeClr val="dk1"/>
                </a:solidFill>
                <a:latin typeface="+mn-lt"/>
                <a:cs typeface="Calibri"/>
              </a:rPr>
              <a:t>Lebenshaus Arnsberg</a:t>
            </a:r>
          </a:p>
          <a:p>
            <a:r>
              <a:rPr lang="de-DE" sz="1200" dirty="0" err="1"/>
              <a:t>Rintelenstrasse</a:t>
            </a:r>
            <a:r>
              <a:rPr lang="de-DE" sz="1200" dirty="0"/>
              <a:t> 3</a:t>
            </a:r>
            <a:br>
              <a:rPr lang="de-DE" sz="1200" dirty="0"/>
            </a:br>
            <a:r>
              <a:rPr lang="de-DE" sz="1200" dirty="0"/>
              <a:t>59821 Arnsberg</a:t>
            </a:r>
            <a:endParaRPr lang="de-DE" sz="1200" kern="1200" dirty="0">
              <a:solidFill>
                <a:schemeClr val="dk1"/>
              </a:solidFill>
              <a:latin typeface="+mn-lt"/>
              <a:cs typeface="Calibri"/>
            </a:endParaRPr>
          </a:p>
          <a:p>
            <a:endParaRPr lang="de-DE" sz="1200" kern="1200" dirty="0">
              <a:solidFill>
                <a:schemeClr val="dk1"/>
              </a:solidFill>
              <a:latin typeface="+mn-lt"/>
              <a:cs typeface="Calibri"/>
            </a:endParaRPr>
          </a:p>
          <a:p>
            <a:r>
              <a:rPr lang="de-DE" sz="1200" kern="1200" dirty="0">
                <a:solidFill>
                  <a:schemeClr val="dk1"/>
                </a:solidFill>
                <a:latin typeface="+mn-lt"/>
                <a:cs typeface="Calibri"/>
              </a:rPr>
              <a:t>Das Lebenshaus Arnsberg ist ein Veranstaltungs- und Seminarhaus mit dem Schwerpunkt Sterbe- und Trauerbegleitung, Lebenswege, gesundheitliche Prävention, Coaching, Yoga und mehr….</a:t>
            </a:r>
          </a:p>
          <a:p>
            <a:endParaRPr lang="de-DE" sz="1100" b="1" dirty="0"/>
          </a:p>
          <a:p>
            <a:endParaRPr lang="de-DE" sz="1100" b="1" dirty="0"/>
          </a:p>
        </p:txBody>
      </p:sp>
    </p:spTree>
    <p:extLst>
      <p:ext uri="{BB962C8B-B14F-4D97-AF65-F5344CB8AC3E}">
        <p14:creationId xmlns:p14="http://schemas.microsoft.com/office/powerpoint/2010/main" val="160559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A4-Papier (210 x 297 mm)</PresentationFormat>
  <Paragraphs>88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Footlight MT Light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 Rübsamen</dc:creator>
  <cp:lastModifiedBy>MonBar</cp:lastModifiedBy>
  <cp:revision>52</cp:revision>
  <dcterms:modified xsi:type="dcterms:W3CDTF">2021-10-13T08:58:19Z</dcterms:modified>
</cp:coreProperties>
</file>